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58" r:id="rId5"/>
    <p:sldId id="275" r:id="rId6"/>
    <p:sldId id="276" r:id="rId7"/>
    <p:sldId id="259" r:id="rId8"/>
    <p:sldId id="279" r:id="rId9"/>
    <p:sldId id="281" r:id="rId10"/>
    <p:sldId id="280" r:id="rId11"/>
    <p:sldId id="260" r:id="rId12"/>
    <p:sldId id="282" r:id="rId13"/>
    <p:sldId id="264" r:id="rId14"/>
    <p:sldId id="262" r:id="rId15"/>
    <p:sldId id="263" r:id="rId16"/>
  </p:sldIdLst>
  <p:sldSz cx="12192000" cy="6858000"/>
  <p:notesSz cx="6858000" cy="9144000"/>
  <p:embeddedFontLst>
    <p:embeddedFont>
      <p:font typeface="Calibri Light" panose="020F03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方正清刻本悦宋简体" panose="02000000000000000000" pitchFamily="2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免费模版03" id="{23E3DC33-1DA1-4DAC-86DF-CBE8E3F4998C}">
          <p14:sldIdLst>
            <p14:sldId id="256"/>
            <p14:sldId id="257"/>
            <p14:sldId id="273"/>
            <p14:sldId id="258"/>
            <p14:sldId id="275"/>
            <p14:sldId id="276"/>
            <p14:sldId id="259"/>
            <p14:sldId id="279"/>
            <p14:sldId id="281"/>
            <p14:sldId id="280"/>
            <p14:sldId id="260"/>
            <p14:sldId id="282"/>
            <p14:sldId id="264"/>
            <p14:sldId id="262"/>
            <p14:sldId id="263"/>
          </p14:sldIdLst>
        </p14:section>
        <p14:section name="版式声明" id="{DD22B68A-A66A-4FE2-B4BC-9610EE006919}">
          <p14:sldIdLst/>
        </p14:section>
        <p14:section name="设计规范&amp;联系作者" id="{67DCD957-253A-4F8D-97D4-76E56AB5AB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0" autoAdjust="0"/>
  </p:normalViewPr>
  <p:slideViewPr>
    <p:cSldViewPr snapToGrid="0" showGuides="1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43A09-CD9E-463B-A7B2-B33697508DCE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0FAFC-69E0-4BC0-8188-70C50C795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8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0FAFC-69E0-4BC0-8188-70C50C795E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35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0FAFC-69E0-4BC0-8188-70C50C795E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24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0FAFC-69E0-4BC0-8188-70C50C795E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3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0FAFC-69E0-4BC0-8188-70C50C795E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4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60438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5484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6006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8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9092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94987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090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1215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26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35276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91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FD772-DE33-4A78-A79B-E4EEE0E95B49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5663A-24E0-4511-97FF-FD1EE13BAD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9303" y="1529012"/>
            <a:ext cx="10392697" cy="16851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V="1">
            <a:off x="8731044" y="1079095"/>
            <a:ext cx="3460955" cy="3654451"/>
          </a:xfrm>
          <a:custGeom>
            <a:avLst/>
            <a:gdLst>
              <a:gd name="connsiteX0" fmla="*/ 0 w 6623722"/>
              <a:gd name="connsiteY0" fmla="*/ 5741997 h 5741997"/>
              <a:gd name="connsiteX1" fmla="*/ 6623722 w 6623722"/>
              <a:gd name="connsiteY1" fmla="*/ 5741997 h 5741997"/>
              <a:gd name="connsiteX2" fmla="*/ 6623722 w 6623722"/>
              <a:gd name="connsiteY2" fmla="*/ 2491138 h 5741997"/>
              <a:gd name="connsiteX3" fmla="*/ 4619552 w 6623722"/>
              <a:gd name="connsiteY3" fmla="*/ 0 h 574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3722" h="5741997">
                <a:moveTo>
                  <a:pt x="0" y="5741997"/>
                </a:moveTo>
                <a:lnTo>
                  <a:pt x="6623722" y="5741997"/>
                </a:lnTo>
                <a:lnTo>
                  <a:pt x="6623722" y="2491138"/>
                </a:lnTo>
                <a:lnTo>
                  <a:pt x="461955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7364" y="1954323"/>
            <a:ext cx="11223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6600" b="1" cap="all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信管系校友管理系统</a:t>
            </a:r>
          </a:p>
        </p:txBody>
      </p:sp>
      <p:grpSp>
        <p:nvGrpSpPr>
          <p:cNvPr id="16" name="组合 15"/>
          <p:cNvGrpSpPr/>
          <p:nvPr/>
        </p:nvGrpSpPr>
        <p:grpSpPr>
          <a:xfrm flipH="1">
            <a:off x="11299649" y="1999477"/>
            <a:ext cx="657177" cy="792779"/>
            <a:chOff x="3517982" y="3840480"/>
            <a:chExt cx="505378" cy="792779"/>
          </a:xfrm>
        </p:grpSpPr>
        <p:sp>
          <p:nvSpPr>
            <p:cNvPr id="17" name="梯形 16"/>
            <p:cNvSpPr/>
            <p:nvPr/>
          </p:nvSpPr>
          <p:spPr>
            <a:xfrm rot="7200000">
              <a:off x="3699803" y="3713871"/>
              <a:ext cx="196948" cy="45016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梯形 17"/>
            <p:cNvSpPr/>
            <p:nvPr/>
          </p:nvSpPr>
          <p:spPr>
            <a:xfrm rot="5400000">
              <a:off x="3681150" y="4003064"/>
              <a:ext cx="123829" cy="45016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/>
            <p:cNvSpPr/>
            <p:nvPr/>
          </p:nvSpPr>
          <p:spPr>
            <a:xfrm rot="14400000" flipV="1">
              <a:off x="3699803" y="4309702"/>
              <a:ext cx="196948" cy="45016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439903" y="5002912"/>
            <a:ext cx="40991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小组成员：吴</a:t>
            </a:r>
            <a:r>
              <a: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頔     </a:t>
            </a:r>
            <a:endParaRPr lang="en-US" altLang="zh-CN" sz="2800" b="1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           陈</a:t>
            </a:r>
            <a:r>
              <a:rPr lang="zh-CN" altLang="en-US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润</a:t>
            </a:r>
            <a:r>
              <a: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芝</a:t>
            </a:r>
            <a:r>
              <a:rPr lang="en-US" altLang="zh-CN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  </a:t>
            </a: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           李</a:t>
            </a:r>
            <a:r>
              <a:rPr lang="zh-CN" altLang="en-US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臻</a:t>
            </a:r>
          </a:p>
        </p:txBody>
      </p:sp>
    </p:spTree>
    <p:extLst>
      <p:ext uri="{BB962C8B-B14F-4D97-AF65-F5344CB8AC3E}">
        <p14:creationId xmlns:p14="http://schemas.microsoft.com/office/powerpoint/2010/main" val="253619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423424"/>
            <a:ext cx="12192000" cy="498940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59346" y="2550635"/>
            <a:ext cx="98796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主要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是对校友信息系统进行调查分析。校友信息系统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目前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不是一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个很完善的市场，有很大的挖掘潜力和发展潜力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。而且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对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面向对象是自己的校友，使其有特殊意义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。因此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会有很大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空间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因此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在社会上是可行的。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303" y="296214"/>
            <a:ext cx="3278462" cy="830997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</a:t>
            </a:r>
            <a:r>
              <a:rPr lang="zh-CN" altLang="en-US" sz="4800" b="1" dirty="0" smtClean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735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69233" y="5630439"/>
            <a:ext cx="588395" cy="1253333"/>
            <a:chOff x="9510790" y="5630439"/>
            <a:chExt cx="588395" cy="1253333"/>
          </a:xfrm>
        </p:grpSpPr>
        <p:grpSp>
          <p:nvGrpSpPr>
            <p:cNvPr id="5" name="组合 4"/>
            <p:cNvGrpSpPr/>
            <p:nvPr/>
          </p:nvGrpSpPr>
          <p:grpSpPr>
            <a:xfrm>
              <a:off x="9510790" y="5630439"/>
              <a:ext cx="530026" cy="1227560"/>
              <a:chOff x="9510790" y="5630439"/>
              <a:chExt cx="530026" cy="1227560"/>
            </a:xfrm>
          </p:grpSpPr>
          <p:sp>
            <p:nvSpPr>
              <p:cNvPr id="8" name="流程图: 延期 7"/>
              <p:cNvSpPr/>
              <p:nvPr/>
            </p:nvSpPr>
            <p:spPr>
              <a:xfrm rot="5400000" flipH="1">
                <a:off x="9510791" y="5630439"/>
                <a:ext cx="530024" cy="530024"/>
              </a:xfrm>
              <a:prstGeom prst="flowChartDela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 flipH="1">
                <a:off x="9376722" y="6193906"/>
                <a:ext cx="798161" cy="530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 rot="5400000">
              <a:off x="9607257" y="6391844"/>
              <a:ext cx="399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+mn-ea"/>
                </a:rPr>
                <a:t>&gt;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560045" y="5804397"/>
              <a:ext cx="431514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O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W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N</a:t>
              </a:r>
              <a:endPara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275353" y="1980682"/>
            <a:ext cx="1013419" cy="264687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8274" y="1993094"/>
            <a:ext cx="1013419" cy="264687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1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63893" y="2788754"/>
            <a:ext cx="3969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需求分析</a:t>
            </a:r>
            <a:endParaRPr lang="en-US" altLang="zh-CN" sz="72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02659" y="899557"/>
            <a:ext cx="1624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147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37134" y="-58992"/>
            <a:ext cx="49244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0571" y="-58992"/>
            <a:ext cx="50433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934" y="184665"/>
            <a:ext cx="3969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需求分析</a:t>
            </a:r>
            <a:endParaRPr lang="en-US" altLang="zh-CN" sz="48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1516" y="1714436"/>
            <a:ext cx="739771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本系统应实现的功能如下</a:t>
            </a:r>
            <a:r>
              <a:rPr lang="zh-CN" altLang="zh-CN" sz="4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endParaRPr lang="en-US" altLang="zh-CN" sz="40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 </a:t>
            </a:r>
            <a:endParaRPr lang="zh-CN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                             1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. 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信息管理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                          2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. 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用户个人注册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部分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                            3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. 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管理员管理部分</a:t>
            </a:r>
          </a:p>
          <a:p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911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369098" y="732568"/>
            <a:ext cx="4770120" cy="4770120"/>
            <a:chOff x="3748473" y="647700"/>
            <a:chExt cx="4770120" cy="4770120"/>
          </a:xfrm>
        </p:grpSpPr>
        <p:sp>
          <p:nvSpPr>
            <p:cNvPr id="3" name="椭圆 2"/>
            <p:cNvSpPr/>
            <p:nvPr/>
          </p:nvSpPr>
          <p:spPr>
            <a:xfrm>
              <a:off x="3748473" y="647700"/>
              <a:ext cx="4770120" cy="477012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956937" y="857184"/>
              <a:ext cx="4351151" cy="4351151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925221" y="3534989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6000" b="1" cap="all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文档链接</a:t>
            </a:r>
            <a:endParaRPr lang="en-US" altLang="zh-CN" sz="6000" b="1" cap="all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2820571" y="3414125"/>
            <a:ext cx="38785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174471" y="1502402"/>
            <a:ext cx="1159374" cy="1687376"/>
            <a:chOff x="-3686180" y="2768598"/>
            <a:chExt cx="498475" cy="725490"/>
          </a:xfrm>
          <a:solidFill>
            <a:schemeClr val="bg1"/>
          </a:solidFill>
        </p:grpSpPr>
        <p:sp>
          <p:nvSpPr>
            <p:cNvPr id="7" name="Freeform 36"/>
            <p:cNvSpPr>
              <a:spLocks/>
            </p:cNvSpPr>
            <p:nvPr/>
          </p:nvSpPr>
          <p:spPr bwMode="auto">
            <a:xfrm flipH="1">
              <a:off x="-3540126" y="3370263"/>
              <a:ext cx="206375" cy="123825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 flipH="1">
              <a:off x="-3686180" y="2768598"/>
              <a:ext cx="498475" cy="581025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66962" y="5634788"/>
            <a:ext cx="588395" cy="1253333"/>
            <a:chOff x="9510790" y="5630439"/>
            <a:chExt cx="588395" cy="1253333"/>
          </a:xfrm>
        </p:grpSpPr>
        <p:grpSp>
          <p:nvGrpSpPr>
            <p:cNvPr id="14" name="组合 13"/>
            <p:cNvGrpSpPr/>
            <p:nvPr/>
          </p:nvGrpSpPr>
          <p:grpSpPr>
            <a:xfrm>
              <a:off x="9510790" y="5630439"/>
              <a:ext cx="530026" cy="1227560"/>
              <a:chOff x="9510790" y="5630439"/>
              <a:chExt cx="530026" cy="1227560"/>
            </a:xfrm>
          </p:grpSpPr>
          <p:sp>
            <p:nvSpPr>
              <p:cNvPr id="17" name="流程图: 延期 16"/>
              <p:cNvSpPr/>
              <p:nvPr/>
            </p:nvSpPr>
            <p:spPr>
              <a:xfrm rot="5400000" flipH="1">
                <a:off x="9510791" y="5630439"/>
                <a:ext cx="530024" cy="530024"/>
              </a:xfrm>
              <a:prstGeom prst="flowChartDela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6200000" flipH="1">
                <a:off x="9376722" y="6193906"/>
                <a:ext cx="798161" cy="530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 rot="5400000">
              <a:off x="9607257" y="6391844"/>
              <a:ext cx="399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+mn-ea"/>
                </a:rPr>
                <a:t>&gt;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60045" y="5804397"/>
              <a:ext cx="431514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O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W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N</a:t>
              </a:r>
              <a:endPara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96748" y="2718636"/>
            <a:ext cx="2512159" cy="3108121"/>
            <a:chOff x="6713868" y="2604336"/>
            <a:chExt cx="2512159" cy="3108121"/>
          </a:xfrm>
        </p:grpSpPr>
        <p:sp>
          <p:nvSpPr>
            <p:cNvPr id="22" name="椭圆 21"/>
            <p:cNvSpPr/>
            <p:nvPr/>
          </p:nvSpPr>
          <p:spPr>
            <a:xfrm>
              <a:off x="6713868" y="2604336"/>
              <a:ext cx="2512159" cy="251215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2600000">
              <a:off x="7580658" y="4728021"/>
              <a:ext cx="761489" cy="984436"/>
            </a:xfrm>
            <a:prstGeom prst="triangl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894002" y="2780168"/>
              <a:ext cx="2161841" cy="2161841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403329" y="3256079"/>
            <a:ext cx="1624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564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92915" y="1852863"/>
            <a:ext cx="8699086" cy="31522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752" y="3167012"/>
            <a:ext cx="420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6000" cap="all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  <a:endParaRPr lang="en-US" altLang="zh-CN" sz="6000" cap="all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95567" y="2404658"/>
            <a:ext cx="7523748" cy="2221831"/>
            <a:chOff x="4041454" y="2404658"/>
            <a:chExt cx="7523748" cy="222183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8472937" y="2440048"/>
              <a:ext cx="309201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4041454" y="2404658"/>
              <a:ext cx="7523748" cy="2221831"/>
              <a:chOff x="4010526" y="2400198"/>
              <a:chExt cx="7523748" cy="2221831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4010526" y="4583012"/>
                <a:ext cx="75237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1498597" y="2400198"/>
                <a:ext cx="0" cy="222183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047863" y="2919874"/>
                <a:ext cx="0" cy="16993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直角三角形 22"/>
          <p:cNvSpPr/>
          <p:nvPr/>
        </p:nvSpPr>
        <p:spPr>
          <a:xfrm rot="16200000" flipH="1">
            <a:off x="10993820" y="4457327"/>
            <a:ext cx="662152" cy="1734207"/>
          </a:xfrm>
          <a:custGeom>
            <a:avLst/>
            <a:gdLst>
              <a:gd name="connsiteX0" fmla="*/ 0 w 898634"/>
              <a:gd name="connsiteY0" fmla="*/ 1513490 h 1513490"/>
              <a:gd name="connsiteX1" fmla="*/ 0 w 898634"/>
              <a:gd name="connsiteY1" fmla="*/ 0 h 1513490"/>
              <a:gd name="connsiteX2" fmla="*/ 898634 w 898634"/>
              <a:gd name="connsiteY2" fmla="*/ 1513490 h 1513490"/>
              <a:gd name="connsiteX3" fmla="*/ 0 w 898634"/>
              <a:gd name="connsiteY3" fmla="*/ 1513490 h 1513490"/>
              <a:gd name="connsiteX0" fmla="*/ 0 w 662152"/>
              <a:gd name="connsiteY0" fmla="*/ 1734207 h 1734207"/>
              <a:gd name="connsiteX1" fmla="*/ 0 w 662152"/>
              <a:gd name="connsiteY1" fmla="*/ 220717 h 1734207"/>
              <a:gd name="connsiteX2" fmla="*/ 662152 w 662152"/>
              <a:gd name="connsiteY2" fmla="*/ 0 h 1734207"/>
              <a:gd name="connsiteX3" fmla="*/ 0 w 662152"/>
              <a:gd name="connsiteY3" fmla="*/ 1734207 h 173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152" h="1734207">
                <a:moveTo>
                  <a:pt x="0" y="1734207"/>
                </a:moveTo>
                <a:lnTo>
                  <a:pt x="0" y="220717"/>
                </a:lnTo>
                <a:lnTo>
                  <a:pt x="662152" y="0"/>
                </a:lnTo>
                <a:lnTo>
                  <a:pt x="0" y="1734207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373228" y="1966252"/>
            <a:ext cx="1624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6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882" y="1841080"/>
            <a:ext cx="3216304" cy="31522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99557" y="2473238"/>
            <a:ext cx="2031499" cy="1761498"/>
            <a:chOff x="5296268" y="1444681"/>
            <a:chExt cx="573034" cy="496874"/>
          </a:xfrm>
          <a:solidFill>
            <a:schemeClr val="bg1"/>
          </a:solidFill>
        </p:grpSpPr>
        <p:sp>
          <p:nvSpPr>
            <p:cNvPr id="28" name="Freeform 157"/>
            <p:cNvSpPr>
              <a:spLocks/>
            </p:cNvSpPr>
            <p:nvPr/>
          </p:nvSpPr>
          <p:spPr bwMode="auto">
            <a:xfrm>
              <a:off x="5347043" y="1538978"/>
              <a:ext cx="471484" cy="402577"/>
            </a:xfrm>
            <a:custGeom>
              <a:avLst/>
              <a:gdLst>
                <a:gd name="T0" fmla="*/ 30 w 55"/>
                <a:gd name="T1" fmla="*/ 1 h 47"/>
                <a:gd name="T2" fmla="*/ 25 w 55"/>
                <a:gd name="T3" fmla="*/ 1 h 47"/>
                <a:gd name="T4" fmla="*/ 3 w 55"/>
                <a:gd name="T5" fmla="*/ 15 h 47"/>
                <a:gd name="T6" fmla="*/ 0 w 55"/>
                <a:gd name="T7" fmla="*/ 20 h 47"/>
                <a:gd name="T8" fmla="*/ 0 w 55"/>
                <a:gd name="T9" fmla="*/ 44 h 47"/>
                <a:gd name="T10" fmla="*/ 3 w 55"/>
                <a:gd name="T11" fmla="*/ 47 h 47"/>
                <a:gd name="T12" fmla="*/ 13 w 55"/>
                <a:gd name="T13" fmla="*/ 47 h 47"/>
                <a:gd name="T14" fmla="*/ 17 w 55"/>
                <a:gd name="T15" fmla="*/ 44 h 47"/>
                <a:gd name="T16" fmla="*/ 17 w 55"/>
                <a:gd name="T17" fmla="*/ 27 h 47"/>
                <a:gd name="T18" fmla="*/ 20 w 55"/>
                <a:gd name="T19" fmla="*/ 24 h 47"/>
                <a:gd name="T20" fmla="*/ 36 w 55"/>
                <a:gd name="T21" fmla="*/ 24 h 47"/>
                <a:gd name="T22" fmla="*/ 39 w 55"/>
                <a:gd name="T23" fmla="*/ 27 h 47"/>
                <a:gd name="T24" fmla="*/ 39 w 55"/>
                <a:gd name="T25" fmla="*/ 44 h 47"/>
                <a:gd name="T26" fmla="*/ 42 w 55"/>
                <a:gd name="T27" fmla="*/ 47 h 47"/>
                <a:gd name="T28" fmla="*/ 52 w 55"/>
                <a:gd name="T29" fmla="*/ 47 h 47"/>
                <a:gd name="T30" fmla="*/ 55 w 55"/>
                <a:gd name="T31" fmla="*/ 44 h 47"/>
                <a:gd name="T32" fmla="*/ 55 w 55"/>
                <a:gd name="T33" fmla="*/ 21 h 47"/>
                <a:gd name="T34" fmla="*/ 52 w 55"/>
                <a:gd name="T35" fmla="*/ 16 h 47"/>
                <a:gd name="T36" fmla="*/ 30 w 55"/>
                <a:gd name="T3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47">
                  <a:moveTo>
                    <a:pt x="30" y="1"/>
                  </a:moveTo>
                  <a:cubicBezTo>
                    <a:pt x="28" y="0"/>
                    <a:pt x="26" y="0"/>
                    <a:pt x="25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7"/>
                    <a:pt x="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7" y="46"/>
                    <a:pt x="17" y="4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6"/>
                    <a:pt x="18" y="24"/>
                    <a:pt x="20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24"/>
                    <a:pt x="39" y="26"/>
                    <a:pt x="39" y="27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6"/>
                    <a:pt x="40" y="47"/>
                    <a:pt x="42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3" y="47"/>
                    <a:pt x="55" y="46"/>
                    <a:pt x="55" y="44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9"/>
                    <a:pt x="54" y="17"/>
                    <a:pt x="52" y="16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2400" kern="0" smtClean="0">
                <a:solidFill>
                  <a:prstClr val="black"/>
                </a:solidFill>
              </a:endParaRPr>
            </a:p>
          </p:txBody>
        </p:sp>
        <p:sp>
          <p:nvSpPr>
            <p:cNvPr id="29" name="Freeform 158"/>
            <p:cNvSpPr>
              <a:spLocks/>
            </p:cNvSpPr>
            <p:nvPr/>
          </p:nvSpPr>
          <p:spPr bwMode="auto">
            <a:xfrm>
              <a:off x="5296268" y="1444681"/>
              <a:ext cx="573034" cy="221236"/>
            </a:xfrm>
            <a:custGeom>
              <a:avLst/>
              <a:gdLst>
                <a:gd name="T0" fmla="*/ 63 w 67"/>
                <a:gd name="T1" fmla="*/ 20 h 26"/>
                <a:gd name="T2" fmla="*/ 61 w 67"/>
                <a:gd name="T3" fmla="*/ 15 h 26"/>
                <a:gd name="T4" fmla="*/ 61 w 67"/>
                <a:gd name="T5" fmla="*/ 10 h 26"/>
                <a:gd name="T6" fmla="*/ 58 w 67"/>
                <a:gd name="T7" fmla="*/ 7 h 26"/>
                <a:gd name="T8" fmla="*/ 57 w 67"/>
                <a:gd name="T9" fmla="*/ 7 h 26"/>
                <a:gd name="T10" fmla="*/ 54 w 67"/>
                <a:gd name="T11" fmla="*/ 10 h 26"/>
                <a:gd name="T12" fmla="*/ 54 w 67"/>
                <a:gd name="T13" fmla="*/ 11 h 26"/>
                <a:gd name="T14" fmla="*/ 52 w 67"/>
                <a:gd name="T15" fmla="*/ 12 h 26"/>
                <a:gd name="T16" fmla="*/ 36 w 67"/>
                <a:gd name="T17" fmla="*/ 2 h 26"/>
                <a:gd name="T18" fmla="*/ 33 w 67"/>
                <a:gd name="T19" fmla="*/ 0 h 26"/>
                <a:gd name="T20" fmla="*/ 30 w 67"/>
                <a:gd name="T21" fmla="*/ 2 h 26"/>
                <a:gd name="T22" fmla="*/ 2 w 67"/>
                <a:gd name="T23" fmla="*/ 20 h 26"/>
                <a:gd name="T24" fmla="*/ 1 w 67"/>
                <a:gd name="T25" fmla="*/ 24 h 26"/>
                <a:gd name="T26" fmla="*/ 5 w 67"/>
                <a:gd name="T27" fmla="*/ 25 h 26"/>
                <a:gd name="T28" fmla="*/ 30 w 67"/>
                <a:gd name="T29" fmla="*/ 8 h 26"/>
                <a:gd name="T30" fmla="*/ 36 w 67"/>
                <a:gd name="T31" fmla="*/ 8 h 26"/>
                <a:gd name="T32" fmla="*/ 63 w 67"/>
                <a:gd name="T33" fmla="*/ 25 h 26"/>
                <a:gd name="T34" fmla="*/ 67 w 67"/>
                <a:gd name="T35" fmla="*/ 25 h 26"/>
                <a:gd name="T36" fmla="*/ 65 w 67"/>
                <a:gd name="T37" fmla="*/ 21 h 26"/>
                <a:gd name="T38" fmla="*/ 63 w 67"/>
                <a:gd name="T39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26">
                  <a:moveTo>
                    <a:pt x="63" y="20"/>
                  </a:moveTo>
                  <a:cubicBezTo>
                    <a:pt x="62" y="19"/>
                    <a:pt x="61" y="17"/>
                    <a:pt x="61" y="15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8"/>
                    <a:pt x="59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4" y="8"/>
                    <a:pt x="54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2"/>
                    <a:pt x="53" y="13"/>
                    <a:pt x="52" y="1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3" y="0"/>
                  </a:cubicBezTo>
                  <a:cubicBezTo>
                    <a:pt x="33" y="0"/>
                    <a:pt x="32" y="1"/>
                    <a:pt x="30" y="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1"/>
                    <a:pt x="0" y="23"/>
                    <a:pt x="1" y="24"/>
                  </a:cubicBezTo>
                  <a:cubicBezTo>
                    <a:pt x="1" y="25"/>
                    <a:pt x="3" y="26"/>
                    <a:pt x="5" y="25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4" y="7"/>
                    <a:pt x="36" y="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6"/>
                    <a:pt x="67" y="25"/>
                  </a:cubicBezTo>
                  <a:cubicBezTo>
                    <a:pt x="67" y="24"/>
                    <a:pt x="67" y="22"/>
                    <a:pt x="65" y="21"/>
                  </a:cubicBezTo>
                  <a:lnTo>
                    <a:pt x="6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2400" kern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063824" y="2253986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064757" y="2553147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065450" y="2886926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66383" y="3186087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075753" y="3476539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076686" y="3775700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077379" y="4109479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78312" y="4408640"/>
            <a:ext cx="617287" cy="11928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3114112" y="5634788"/>
            <a:ext cx="588395" cy="1253333"/>
            <a:chOff x="9510790" y="5630439"/>
            <a:chExt cx="588395" cy="1253333"/>
          </a:xfrm>
        </p:grpSpPr>
        <p:grpSp>
          <p:nvGrpSpPr>
            <p:cNvPr id="39" name="组合 38"/>
            <p:cNvGrpSpPr/>
            <p:nvPr/>
          </p:nvGrpSpPr>
          <p:grpSpPr>
            <a:xfrm>
              <a:off x="9510790" y="5630439"/>
              <a:ext cx="530026" cy="1227560"/>
              <a:chOff x="9510790" y="5630439"/>
              <a:chExt cx="530026" cy="1227560"/>
            </a:xfrm>
          </p:grpSpPr>
          <p:sp>
            <p:nvSpPr>
              <p:cNvPr id="42" name="流程图: 延期 41"/>
              <p:cNvSpPr/>
              <p:nvPr/>
            </p:nvSpPr>
            <p:spPr>
              <a:xfrm rot="5400000" flipH="1">
                <a:off x="9510791" y="5630439"/>
                <a:ext cx="530024" cy="530024"/>
              </a:xfrm>
              <a:prstGeom prst="flowChartDela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16200000" flipH="1">
                <a:off x="9376722" y="6193906"/>
                <a:ext cx="798161" cy="530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 rot="5400000">
              <a:off x="9607257" y="6391844"/>
              <a:ext cx="399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+mn-ea"/>
                </a:rPr>
                <a:t>&gt;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560045" y="5804397"/>
              <a:ext cx="431514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O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W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N</a:t>
              </a:r>
              <a:endPara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5333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01834" y="2269415"/>
            <a:ext cx="9661358" cy="14042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26041" y="3569515"/>
            <a:ext cx="3103824" cy="5614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5792" y="2510045"/>
            <a:ext cx="9604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listening!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0171" y="3702115"/>
            <a:ext cx="176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J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386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99487" y="4661013"/>
            <a:ext cx="8618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项目开发背景</a:t>
            </a:r>
            <a:endParaRPr lang="en-US" altLang="zh-CN" sz="60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63469" y="4068673"/>
            <a:ext cx="61725" cy="209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900213" y="5630439"/>
            <a:ext cx="588395" cy="1253333"/>
            <a:chOff x="9510790" y="5630439"/>
            <a:chExt cx="588395" cy="1253333"/>
          </a:xfrm>
        </p:grpSpPr>
        <p:grpSp>
          <p:nvGrpSpPr>
            <p:cNvPr id="14" name="组合 13"/>
            <p:cNvGrpSpPr/>
            <p:nvPr/>
          </p:nvGrpSpPr>
          <p:grpSpPr>
            <a:xfrm>
              <a:off x="9510790" y="5630439"/>
              <a:ext cx="530026" cy="1227560"/>
              <a:chOff x="9510790" y="5630439"/>
              <a:chExt cx="530026" cy="1227560"/>
            </a:xfrm>
          </p:grpSpPr>
          <p:sp>
            <p:nvSpPr>
              <p:cNvPr id="17" name="流程图: 延期 16"/>
              <p:cNvSpPr/>
              <p:nvPr/>
            </p:nvSpPr>
            <p:spPr>
              <a:xfrm rot="5400000" flipH="1">
                <a:off x="9510791" y="5630439"/>
                <a:ext cx="530024" cy="530024"/>
              </a:xfrm>
              <a:prstGeom prst="flowChartDela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6200000" flipH="1">
                <a:off x="9376722" y="6193906"/>
                <a:ext cx="798161" cy="530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 rot="5400000">
              <a:off x="9607257" y="6391844"/>
              <a:ext cx="399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+mn-ea"/>
                </a:rPr>
                <a:t>&gt;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60045" y="5804397"/>
              <a:ext cx="431514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O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W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N</a:t>
              </a:r>
              <a:endPara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3470" y="754816"/>
            <a:ext cx="416403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099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7022" y="238821"/>
            <a:ext cx="861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项目开发背景</a:t>
            </a:r>
            <a:endParaRPr lang="en-US" altLang="zh-CN" sz="48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09717" y="238821"/>
            <a:ext cx="46056" cy="624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1250" y="1308639"/>
            <a:ext cx="988924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往届的毕业生和母校之间的联系逐渐减少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，校友与母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之间的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信息沟通交流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也变得十分困难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，同时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校友与校友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之间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信息沟通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也十分困难。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2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、没有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校友信息的更新与维护。大多数院校所共同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面临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的校友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资源的流失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问题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zh-CN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3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对于一些对母校有着强烈感情的校友来说，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无法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及时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而无误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地了解到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母校的近况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zh-CN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4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校友是学校的一种珍贵的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社会资源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3795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 rot="16200000">
            <a:off x="7889631" y="2555631"/>
            <a:ext cx="4302369" cy="4302369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5400000">
            <a:off x="0" y="0"/>
            <a:ext cx="4302369" cy="4302369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510790" y="5630439"/>
            <a:ext cx="588395" cy="1253333"/>
            <a:chOff x="9510790" y="5630439"/>
            <a:chExt cx="588395" cy="1253333"/>
          </a:xfrm>
        </p:grpSpPr>
        <p:grpSp>
          <p:nvGrpSpPr>
            <p:cNvPr id="11" name="组合 10"/>
            <p:cNvGrpSpPr/>
            <p:nvPr/>
          </p:nvGrpSpPr>
          <p:grpSpPr>
            <a:xfrm>
              <a:off x="9510790" y="5630439"/>
              <a:ext cx="530026" cy="1227560"/>
              <a:chOff x="9510790" y="5630439"/>
              <a:chExt cx="530026" cy="1227560"/>
            </a:xfrm>
          </p:grpSpPr>
          <p:sp>
            <p:nvSpPr>
              <p:cNvPr id="7" name="流程图: 延期 6"/>
              <p:cNvSpPr/>
              <p:nvPr/>
            </p:nvSpPr>
            <p:spPr>
              <a:xfrm rot="5400000" flipH="1">
                <a:off x="9510791" y="5630439"/>
                <a:ext cx="530024" cy="530024"/>
              </a:xfrm>
              <a:prstGeom prst="flowChartDela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 flipH="1">
                <a:off x="9376722" y="6193906"/>
                <a:ext cx="798161" cy="530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 rot="5400000">
              <a:off x="9607257" y="6391844"/>
              <a:ext cx="399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+mn-ea"/>
                </a:rPr>
                <a:t>&gt;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560045" y="5804397"/>
              <a:ext cx="431514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O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W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N</a:t>
              </a:r>
              <a:endPara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2" name="矩形 27"/>
          <p:cNvSpPr/>
          <p:nvPr/>
        </p:nvSpPr>
        <p:spPr>
          <a:xfrm rot="5400000">
            <a:off x="6217874" y="-637059"/>
            <a:ext cx="1212433" cy="7825468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4" name="矩形 33"/>
          <p:cNvSpPr/>
          <p:nvPr/>
        </p:nvSpPr>
        <p:spPr>
          <a:xfrm>
            <a:off x="2830240" y="2761938"/>
            <a:ext cx="7987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系统定义与项目目标</a:t>
            </a:r>
            <a:endParaRPr lang="en-US" altLang="zh-CN" sz="66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107624" y="5367988"/>
            <a:ext cx="2009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197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 rot="16200000">
            <a:off x="7889631" y="2555631"/>
            <a:ext cx="4302369" cy="4302369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5400000">
            <a:off x="0" y="0"/>
            <a:ext cx="4302369" cy="4302369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1445" y="367362"/>
            <a:ext cx="1422184" cy="15696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</a:t>
            </a:r>
            <a:endParaRPr lang="en-US" altLang="zh-CN" sz="4800" b="1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4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定义</a:t>
            </a:r>
            <a:endParaRPr lang="zh-CN" altLang="en-US" sz="4800" dirty="0"/>
          </a:p>
        </p:txBody>
      </p:sp>
      <p:sp>
        <p:nvSpPr>
          <p:cNvPr id="16" name="矩形 15"/>
          <p:cNvSpPr/>
          <p:nvPr/>
        </p:nvSpPr>
        <p:spPr>
          <a:xfrm>
            <a:off x="2330245" y="0"/>
            <a:ext cx="986175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84814" y="1228397"/>
            <a:ext cx="95526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此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Internet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,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面向信管系每位校友提供网上注册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登录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后可以进行搜索校友等一系列权限，是校友相互联络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易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用、可靠的信息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交流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和服务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平台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;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此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实时更新动态信息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，让毕业校友能了解学校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举行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大型活动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此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面向校内院系领导，提供校友详细情况及统计</a:t>
            </a:r>
            <a:r>
              <a:rPr lang="zh-CN" altLang="zh-CN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查</a:t>
            </a:r>
            <a:endParaRPr lang="en-US" altLang="zh-CN" sz="2800" b="1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询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服务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。提供灵活的常规查询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和基于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主题的信息查询，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查询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条件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任意组合，信息显示项可选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。可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方便、快捷地获取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各类信息资源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，进行</a:t>
            </a:r>
            <a:r>
              <a:rPr lang="zh-CN" altLang="zh-CN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校友信息的日常维护和跟踪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系统功能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丰富，实用、使用方便。</a:t>
            </a:r>
            <a:endParaRPr lang="zh-CN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50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 rot="16200000">
            <a:off x="7889631" y="2555631"/>
            <a:ext cx="4302369" cy="4302369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5400000">
            <a:off x="0" y="0"/>
            <a:ext cx="4302369" cy="4302369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1445" y="367362"/>
            <a:ext cx="1415772" cy="15696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</a:t>
            </a:r>
            <a:endParaRPr lang="en-US" altLang="zh-CN" sz="4800" b="1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4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目标</a:t>
            </a:r>
            <a:endParaRPr lang="zh-CN" altLang="en-US" sz="48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30245" y="0"/>
            <a:ext cx="986175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00844" y="1443841"/>
            <a:ext cx="952055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该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系统提供信管</a:t>
            </a:r>
            <a:r>
              <a:rPr lang="zh-CN" altLang="en-US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校友信息管理部分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，包括校友填写学号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身份证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、姓名、年级、专业、入学时间、毕业时间等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信息；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该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系统提供信管</a:t>
            </a:r>
            <a:r>
              <a:rPr lang="zh-CN" altLang="en-US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在校学生用户个人注册部分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，申请注册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填写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相关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信息；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该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系统提供</a:t>
            </a:r>
            <a:r>
              <a:rPr lang="zh-CN" altLang="en-US" sz="28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管理员管理部分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，管理员包括用户名、密码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角色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、校友信息的保存、校友信息的增加、校友信息的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修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改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、校友信息的查询、校友信息的删除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等。</a:t>
            </a:r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314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0" y="978256"/>
            <a:ext cx="6180825" cy="4989408"/>
            <a:chOff x="0" y="978256"/>
            <a:chExt cx="6180825" cy="4989408"/>
          </a:xfrm>
        </p:grpSpPr>
        <p:sp>
          <p:nvSpPr>
            <p:cNvPr id="10" name="矩形 9"/>
            <p:cNvSpPr/>
            <p:nvPr/>
          </p:nvSpPr>
          <p:spPr>
            <a:xfrm>
              <a:off x="0" y="978256"/>
              <a:ext cx="6180825" cy="498940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036446" y="3144097"/>
              <a:ext cx="144379" cy="657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231" y="1855524"/>
            <a:ext cx="60204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可行性</a:t>
            </a:r>
            <a:endParaRPr lang="en-US" altLang="zh-CN" sz="9600" b="1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</a:t>
            </a:r>
            <a:endParaRPr lang="zh-CN" altLang="en-US" sz="96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66537" y="5630439"/>
            <a:ext cx="588395" cy="1253333"/>
            <a:chOff x="9510790" y="5630439"/>
            <a:chExt cx="588395" cy="1253333"/>
          </a:xfrm>
        </p:grpSpPr>
        <p:grpSp>
          <p:nvGrpSpPr>
            <p:cNvPr id="14" name="组合 13"/>
            <p:cNvGrpSpPr/>
            <p:nvPr/>
          </p:nvGrpSpPr>
          <p:grpSpPr>
            <a:xfrm>
              <a:off x="9510790" y="5630439"/>
              <a:ext cx="530026" cy="1227560"/>
              <a:chOff x="9510790" y="5630439"/>
              <a:chExt cx="530026" cy="1227560"/>
            </a:xfrm>
          </p:grpSpPr>
          <p:sp>
            <p:nvSpPr>
              <p:cNvPr id="17" name="流程图: 延期 16"/>
              <p:cNvSpPr/>
              <p:nvPr/>
            </p:nvSpPr>
            <p:spPr>
              <a:xfrm rot="5400000" flipH="1">
                <a:off x="9510791" y="5630439"/>
                <a:ext cx="530024" cy="530024"/>
              </a:xfrm>
              <a:prstGeom prst="flowChartDela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6200000" flipH="1">
                <a:off x="9376722" y="6193906"/>
                <a:ext cx="798161" cy="530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 rot="5400000">
              <a:off x="9607257" y="6391844"/>
              <a:ext cx="399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+mn-ea"/>
                </a:rPr>
                <a:t>&gt;</a:t>
              </a:r>
              <a:endParaRPr lang="zh-CN" altLang="en-US" sz="3200"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60045" y="5804397"/>
              <a:ext cx="431514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O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W</a:t>
              </a:r>
            </a:p>
            <a:p>
              <a:pPr algn="ctr">
                <a:lnSpc>
                  <a:spcPts val="1400"/>
                </a:lnSpc>
              </a:pPr>
              <a:r>
                <a:rPr lang="en-US" altLang="zh-CN" sz="14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N</a:t>
              </a:r>
              <a:endPara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164321" y="823546"/>
            <a:ext cx="602767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088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423424"/>
            <a:ext cx="12192000" cy="498940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6657" y="1580740"/>
            <a:ext cx="1095684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首先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，越来越多的高校都为自己创建了校友系统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，使得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学生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之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间也可以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相互进行交流，这样的情况为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这种校友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信息系统创造了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良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好的网络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环境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其次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，该设计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采用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的开发语言和数据库开发技术都已经相当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熟，完全能够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满足系统的开发要求，为开发工作提供了非常简便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实用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开发工具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再次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，各大高校及用户的计算机在计算机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容量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、速度等方面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完全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能够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满足该系统要求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最后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，基本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已经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掌握了开发这个系统的方法和工具，并且在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调查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过程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，已经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熟悉了校友信息系统的流程</a:t>
            </a:r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综上所述</a:t>
            </a:r>
            <a:r>
              <a:rPr lang="zh-CN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，本系统在技术上是可行的。</a:t>
            </a:r>
            <a:endParaRPr lang="zh-CN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577" y="296214"/>
            <a:ext cx="3278462" cy="830997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技术可行性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870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423424"/>
            <a:ext cx="12192000" cy="498940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59346" y="2289104"/>
            <a:ext cx="1059777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主要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是对高校毕业生及在校生进行分析，对系统的建设运行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和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维护费用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进行评估，对系统建成后可能取得的社会及经济效益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进行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评估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由于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该管理系统比较小，所以对于自己的财力方面来说，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都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可行的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计算机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及其他一些相关的附属物品已经具备。并且该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系统开发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较短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。只需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要几天的时间。由于该系统相对来说比较简单，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统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的维护费用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也不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高。开发完成后，大大方便了各界校友的联系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en-US" sz="2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因此</a:t>
            </a: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，该系统在经济上是可行的。</a:t>
            </a:r>
            <a:endParaRPr lang="zh-CN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783" y="296214"/>
            <a:ext cx="3278462" cy="830997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2">
                    <a:lumMod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经济可行性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212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757</Words>
  <Application>Microsoft Office PowerPoint</Application>
  <PresentationFormat>宽屏</PresentationFormat>
  <Paragraphs>127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 Light</vt:lpstr>
      <vt:lpstr>宋体</vt:lpstr>
      <vt:lpstr>Calibri</vt:lpstr>
      <vt:lpstr>微软雅黑</vt:lpstr>
      <vt:lpstr>方正清刻本悦宋简体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dadi</dc:creator>
  <cp:lastModifiedBy>wudi</cp:lastModifiedBy>
  <cp:revision>61</cp:revision>
  <dcterms:created xsi:type="dcterms:W3CDTF">2014-11-10T06:11:17Z</dcterms:created>
  <dcterms:modified xsi:type="dcterms:W3CDTF">2016-07-07T03:57:55Z</dcterms:modified>
</cp:coreProperties>
</file>